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0" r:id="rId2"/>
    <p:sldId id="343" r:id="rId3"/>
    <p:sldId id="342" r:id="rId4"/>
    <p:sldId id="321" r:id="rId5"/>
    <p:sldId id="341" r:id="rId6"/>
    <p:sldId id="339" r:id="rId7"/>
    <p:sldId id="349" r:id="rId8"/>
    <p:sldId id="340" r:id="rId9"/>
    <p:sldId id="350" r:id="rId10"/>
    <p:sldId id="351" r:id="rId11"/>
    <p:sldId id="348" r:id="rId12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45" d="100"/>
          <a:sy n="145" d="100"/>
        </p:scale>
        <p:origin x="24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71FE8-B39A-440B-B663-E34F1DA243A8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6D19-399F-468C-98B0-9F0D111B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0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dmin\Dropbox\Public\Evo\Preza\Отправка\Preza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608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1" y="0"/>
            <a:ext cx="74888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3846" y="15889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63689" y="3044290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690 800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03361" y="4104248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104 689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24847" y="4104248"/>
            <a:ext cx="610703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73 727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431" y="1101800"/>
            <a:ext cx="6044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ПЛНАЯ ИНФОРМАЦИЯ О ПРИОРИТЕТНОМ ПРОЕКТЕ </a:t>
            </a:r>
          </a:p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«БЕЗОПАСНЫЕ И КАЧЕСТВЕННЫЕ ДОРОГИ»</a:t>
            </a:r>
          </a:p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РАЗМЕЩЕНА НА САЙТЕ: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828642"/>
            <a:ext cx="58005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http://bkd.rosdornii.ru/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4" y="2209517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dmin\Dropbox\Public\Evo\Preza\Отправка\Preza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608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508" y="2859782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897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4" y="-537"/>
            <a:ext cx="74888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34823"/>
            <a:ext cx="86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Информация о проекте «Безопасные и качественные дороги»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846" y="15889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63689" y="3044290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690 800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03361" y="4104248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104 689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24847" y="4104248"/>
            <a:ext cx="610703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73 727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46" y="1230041"/>
            <a:ext cx="761961" cy="512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0271" y="138425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38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2684" y="1754896"/>
            <a:ext cx="12961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КРУПНЕЙШИХ 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ГОРОДСКИХ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АГЛОМЕРАЦИЙ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51467" y="1619487"/>
            <a:ext cx="12961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СВЫШЕ 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ЧЕЛОВЕК НАСЕЛЕНИЯ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5124" y="1825424"/>
            <a:ext cx="2520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ОБЩАЯ ПРОТЯЖЕННОСТЬ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 В СОСТАВЕ 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АГЛОМЕРАЦИЙ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2904" y="3273412"/>
            <a:ext cx="453650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СУММА ФИНАНСИРОВАНИЯ ПРОЕКТА НА 2017 ГОД</a:t>
            </a:r>
          </a:p>
          <a:p>
            <a:r>
              <a:rPr lang="ru-RU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МЛРД.РУБЛЕЙ – ФЕДЕРАЛЬНЫЙ БЮДЖЕТ</a:t>
            </a:r>
          </a:p>
          <a:p>
            <a:r>
              <a:rPr lang="ru-RU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 МЛРД.РУБЛЕЙ – БЮДЖЕТЫ АГЛОМЕРАЦИЙ</a:t>
            </a:r>
            <a:endParaRPr lang="ru-RU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2007" y="4759829"/>
            <a:ext cx="249287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СРОКИ РЕАЛИЗАЦИИ ПРОЕКТА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23552" y="1111984"/>
            <a:ext cx="1422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</a:t>
            </a:r>
            <a:r>
              <a:rPr lang="ru-RU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МЛН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83" y="1832573"/>
            <a:ext cx="995053" cy="497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2"/>
          <a:stretch/>
        </p:blipFill>
        <p:spPr>
          <a:xfrm>
            <a:off x="2927506" y="1113280"/>
            <a:ext cx="1036595" cy="79056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38531" y="1084524"/>
            <a:ext cx="2757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47 800 </a:t>
            </a:r>
            <a:r>
              <a:rPr lang="ru-RU" sz="2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КМ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00521" y="2571213"/>
            <a:ext cx="47558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63 000 000 000 </a:t>
            </a:r>
            <a:r>
              <a:rPr lang="ru-RU" sz="16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РУБ.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54907" y="4042005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2017        2025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91" y="2777618"/>
            <a:ext cx="450381" cy="5234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54" y="4193452"/>
            <a:ext cx="767224" cy="6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161"/>
            <a:ext cx="74888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448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результате реализации проекта БКД ожидается: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846" y="15889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63689" y="3044290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690 800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03361" y="4104248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104 689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24847" y="4104248"/>
            <a:ext cx="610703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73 727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1824" y="1118764"/>
            <a:ext cx="62619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Снижение количества аварийно-опасных участков на дорогах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497" y="3821551"/>
            <a:ext cx="6179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Устранение перегрузки дорожной сети за счет оптимизации </a:t>
            </a:r>
          </a:p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транспортных потоков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7497" y="4465407"/>
            <a:ext cx="5781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Снижение протяженности дорог, работающих в режиме </a:t>
            </a:r>
          </a:p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перегрузки в «час-пик»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80463" y="2916261"/>
            <a:ext cx="784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50 %</a:t>
            </a:r>
            <a:endParaRPr lang="ru-RU" sz="66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7993" y="2929702"/>
            <a:ext cx="784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85 %</a:t>
            </a:r>
            <a:endParaRPr lang="ru-RU" sz="66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06" y="1611994"/>
            <a:ext cx="731733" cy="7317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8730" y="1544834"/>
            <a:ext cx="11929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50 %</a:t>
            </a:r>
            <a:endParaRPr lang="ru-RU" sz="66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52" y="1615655"/>
            <a:ext cx="731733" cy="731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987949" y="1504588"/>
            <a:ext cx="11929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85 %</a:t>
            </a:r>
            <a:endParaRPr lang="ru-RU" sz="66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" y="1141744"/>
            <a:ext cx="188820" cy="27776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312354" y="1823005"/>
            <a:ext cx="1260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2018 г.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50118" y="1841816"/>
            <a:ext cx="1260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2025 г.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7" y="2450955"/>
            <a:ext cx="188820" cy="27776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360741" y="3238188"/>
            <a:ext cx="1260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2018 г.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67993" y="3287267"/>
            <a:ext cx="1260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2025 г.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2"/>
          <a:stretch/>
        </p:blipFill>
        <p:spPr>
          <a:xfrm>
            <a:off x="1405295" y="2898230"/>
            <a:ext cx="1036595" cy="7905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7497" y="2431588"/>
            <a:ext cx="6729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Увеличение доли дорог городских агломераций, соответствующих</a:t>
            </a:r>
          </a:p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нормативным требованиям</a:t>
            </a:r>
            <a:endPara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2"/>
          <a:stretch/>
        </p:blipFill>
        <p:spPr>
          <a:xfrm>
            <a:off x="5339022" y="2891986"/>
            <a:ext cx="1036595" cy="7905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" y="3826485"/>
            <a:ext cx="188820" cy="2777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5" y="4488974"/>
            <a:ext cx="188820" cy="2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161"/>
            <a:ext cx="74888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34823"/>
            <a:ext cx="86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Сеть автомобильных дорог Казанской агломерации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846" y="15889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63689" y="3044290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690 800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03361" y="4104248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104 689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24847" y="4104248"/>
            <a:ext cx="610703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73 727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5" y="1149725"/>
            <a:ext cx="6416307" cy="3870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16216" y="1229087"/>
            <a:ext cx="2627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дорог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1674,8 км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федеральных – 259,1 км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региональных – 506,5 км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местных – 909,2 км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1" y="2924103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протяженности дорожной сети городской агломерации, соответствующей нормативным требованиям 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66,5%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(1114,1 км)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161"/>
            <a:ext cx="74888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34823"/>
            <a:ext cx="86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Сеть автомобильных дорог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Набережночелнинской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агломерации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846" y="15889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63689" y="3044290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690 800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03361" y="4104248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104 689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24847" y="4104248"/>
            <a:ext cx="610703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73 727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1229087"/>
            <a:ext cx="2627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дорог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697,9 км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федеральных – 19,5 км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региональных – 192,4 км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местных – 486 км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1" y="2924103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протяженности дорожной сети городской агломерации, соответствующей нормативным требованиям –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61,7%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(430,6 км)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4" y="1229086"/>
            <a:ext cx="6088917" cy="3646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1559" y="1286558"/>
            <a:ext cx="172819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федеральные дороги</a:t>
            </a:r>
          </a:p>
          <a:p>
            <a:r>
              <a:rPr lang="ru-RU" sz="1000" dirty="0" smtClean="0"/>
              <a:t>        региональные дороги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   местные дороги</a:t>
            </a:r>
            <a:endParaRPr lang="ru-RU" sz="1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3568" y="1419622"/>
            <a:ext cx="21602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3568" y="1586153"/>
            <a:ext cx="216024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3568" y="1707654"/>
            <a:ext cx="216024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161"/>
            <a:ext cx="74888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40379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Сводная таблица планируемых работ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3846" y="15889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63689" y="3044290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690 800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03361" y="4104248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104 689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24847" y="4104248"/>
            <a:ext cx="610703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73 727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23638"/>
              </p:ext>
            </p:extLst>
          </p:nvPr>
        </p:nvGraphicFramePr>
        <p:xfrm>
          <a:off x="827584" y="1420446"/>
          <a:ext cx="7416824" cy="2973342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892894"/>
                <a:gridCol w="1150114"/>
                <a:gridCol w="1301133"/>
                <a:gridCol w="1271455"/>
                <a:gridCol w="1801228"/>
              </a:tblGrid>
              <a:tr h="145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Агломерация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Сеть, 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Ремонт в 2017 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объектов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Прирост сети в нормативном состоянии, 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Казанская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1674,8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Н.Челнинская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697,9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2372,7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182,6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6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1" y="0"/>
            <a:ext cx="74888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061" y="586535"/>
            <a:ext cx="86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проекта БКД в Казанской агломерации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846" y="15889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63689" y="3044290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690 800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03361" y="4104248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104 689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24847" y="4104248"/>
            <a:ext cx="610703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73 727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6363" y="1062334"/>
            <a:ext cx="2272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123 </a:t>
            </a:r>
            <a:r>
              <a:rPr lang="ru-RU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ОБЪЕКТА</a:t>
            </a:r>
            <a:endParaRPr lang="ru-RU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47" y="1024267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61146" y="3151041"/>
            <a:ext cx="55579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ОЖИДАЕМАЯ ПРОТЯЖЕННОСТЬ ДОРОГ 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НОРМАТИВНОМ СОСТОЯНИИ 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РЕЗУЛЬТАТЕ РЕАЛИЗАЦИИ ПРОЕКТА 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БКД 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КОНЕЦ ГОДА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4642" y="3479589"/>
            <a:ext cx="453650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СУММА ФИНАНСИРОВАНИЯ ПРОЕКТА НА 2017 ГОД</a:t>
            </a:r>
          </a:p>
          <a:p>
            <a:r>
              <a:rPr lang="ru-RU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1,2 </a:t>
            </a:r>
            <a:r>
              <a:rPr lang="ru-RU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МЛРД.РУБЛЕЙ – ФЕДЕРАЛЬНЫЙ БЮДЖЕТ</a:t>
            </a:r>
          </a:p>
          <a:p>
            <a:r>
              <a:rPr lang="ru-RU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1,2 </a:t>
            </a:r>
            <a:r>
              <a:rPr lang="ru-RU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МЛРД.РУБЛЕЙ – </a:t>
            </a:r>
            <a:r>
              <a:rPr lang="ru-RU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РЕСПУБЛИКИ </a:t>
            </a:r>
            <a:r>
              <a:rPr lang="ru-RU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АТАРСТАН</a:t>
            </a:r>
            <a:endParaRPr lang="ru-RU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60417" y="3829658"/>
            <a:ext cx="196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1234</a:t>
            </a:r>
            <a:r>
              <a:rPr lang="ru-RU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КМ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2"/>
          <a:stretch/>
        </p:blipFill>
        <p:spPr>
          <a:xfrm>
            <a:off x="4006370" y="1103576"/>
            <a:ext cx="1036595" cy="79056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91717" y="899584"/>
            <a:ext cx="2191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119,9</a:t>
            </a:r>
            <a:r>
              <a:rPr lang="ru-RU" sz="2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КМ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1608" y="2773560"/>
            <a:ext cx="30161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2 400 </a:t>
            </a:r>
            <a:r>
              <a:rPr lang="ru-RU" sz="16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МЛН.РУБ</a:t>
            </a:r>
            <a:r>
              <a:rPr lang="ru-RU" sz="16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0" y="2938332"/>
            <a:ext cx="450381" cy="52348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91717" y="1574779"/>
            <a:ext cx="2704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ПРОТЯЖЕННОСТЬ РЕМОНТИРУЕМЫХ</a:t>
            </a:r>
            <a:endParaRPr lang="ru-RU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 В СОСТАВЕ 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АГЛОМЕРАЦИЙ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34633" y="3968157"/>
            <a:ext cx="16113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(73,7%)</a:t>
            </a:r>
            <a:endParaRPr lang="ru-RU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71112" y="186844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52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893" y="2331024"/>
            <a:ext cx="270443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МЕСТА КОНЦЕНТРАЦИИ ДТП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1"/>
          <a:stretch/>
        </p:blipFill>
        <p:spPr>
          <a:xfrm>
            <a:off x="4420025" y="3346290"/>
            <a:ext cx="774632" cy="5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161"/>
            <a:ext cx="74888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3482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Выполненные объекты БКД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3846" y="15889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63689" y="3044290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690 800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03361" y="4104248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104 689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24847" y="4104248"/>
            <a:ext cx="610703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73 727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6" y="1473414"/>
            <a:ext cx="4062069" cy="264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36" y="1473415"/>
            <a:ext cx="4066228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1" y="0"/>
            <a:ext cx="74888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061" y="586535"/>
            <a:ext cx="86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проекта БКД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Набережночелнинской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агломерации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846" y="158893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63689" y="3044290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690 800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03361" y="4104248"/>
            <a:ext cx="739449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104 689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24847" y="4104248"/>
            <a:ext cx="610703" cy="28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73 727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5300" y="1062334"/>
            <a:ext cx="2074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52 </a:t>
            </a:r>
            <a:r>
              <a:rPr lang="ru-RU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ОБЪЕКТОВ</a:t>
            </a:r>
            <a:endParaRPr lang="ru-RU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47" y="1024267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61146" y="3151041"/>
            <a:ext cx="55579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ОЖИДАЕМАЯ ПРОТЯЖЕННОСТЬ ДОРОГ 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НОРМАТИВНОМ СОСТОЯНИИ 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РЕЗУЛЬТАТЕ РЕАЛИЗАЦИИ ПРОЕКТА </a:t>
            </a: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БКД 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КОНЕЦ ГОДА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4642" y="3479589"/>
            <a:ext cx="453650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СУММА ФИНАНСИРОВАНИЯ ПРОЕКТА НА 2017 ГОД</a:t>
            </a:r>
          </a:p>
          <a:p>
            <a:r>
              <a:rPr lang="ru-RU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0,625 </a:t>
            </a:r>
            <a:r>
              <a:rPr lang="ru-RU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МЛРД.РУБЛЕЙ – ФЕДЕРАЛЬНЫЙ БЮДЖЕТ</a:t>
            </a:r>
          </a:p>
          <a:p>
            <a:r>
              <a:rPr lang="ru-RU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0,625 </a:t>
            </a:r>
            <a:r>
              <a:rPr lang="ru-RU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МЛРД.РУБЛЕЙ – </a:t>
            </a:r>
            <a:r>
              <a:rPr lang="ru-RU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РЕСПУБЛИКИ </a:t>
            </a:r>
            <a:r>
              <a:rPr lang="ru-RU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АТАРСТАН</a:t>
            </a:r>
            <a:endParaRPr lang="ru-RU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73855" y="3829658"/>
            <a:ext cx="2137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493,2</a:t>
            </a:r>
            <a:r>
              <a:rPr lang="ru-RU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КМ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2"/>
          <a:stretch/>
        </p:blipFill>
        <p:spPr>
          <a:xfrm>
            <a:off x="4006370" y="1103576"/>
            <a:ext cx="1036595" cy="79056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967247" y="899584"/>
            <a:ext cx="184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62,7</a:t>
            </a:r>
            <a:r>
              <a:rPr lang="ru-RU" sz="2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КМ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1608" y="2773560"/>
            <a:ext cx="30161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1 250 </a:t>
            </a:r>
            <a:r>
              <a:rPr lang="ru-RU" sz="16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МЛН.РУБ</a:t>
            </a:r>
            <a:r>
              <a:rPr lang="ru-RU" sz="16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0" y="2938332"/>
            <a:ext cx="450381" cy="52348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91717" y="1574779"/>
            <a:ext cx="2704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ПРОТЯЖЕННОСТЬ РЕМОНТИРУЕМЫХ</a:t>
            </a:r>
            <a:endParaRPr lang="ru-RU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 В СОСТАВЕ </a:t>
            </a:r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АГЛОМЕРАЦИЙ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34633" y="3968157"/>
            <a:ext cx="16113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(70,7%)</a:t>
            </a:r>
            <a:endParaRPr lang="ru-RU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67474" y="18616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893" y="2331024"/>
            <a:ext cx="270443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 КОНЦЕНТРАЦИИ ДТП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1"/>
          <a:stretch/>
        </p:blipFill>
        <p:spPr>
          <a:xfrm>
            <a:off x="4420025" y="3346290"/>
            <a:ext cx="774632" cy="5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455</Words>
  <Application>Microsoft Office PowerPoint</Application>
  <PresentationFormat>Экран (16:9)</PresentationFormat>
  <Paragraphs>142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Прохоров Сергей Юрьевич</dc:creator>
  <cp:lastModifiedBy>Казеннов Олег Алексанрович</cp:lastModifiedBy>
  <cp:revision>113</cp:revision>
  <cp:lastPrinted>2017-06-13T16:34:27Z</cp:lastPrinted>
  <dcterms:modified xsi:type="dcterms:W3CDTF">2017-06-13T17:16:43Z</dcterms:modified>
</cp:coreProperties>
</file>